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818640" y="4121640"/>
            <a:ext cx="1055412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226560" y="412164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818640" y="412164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3815640" y="2222280"/>
            <a:ext cx="4559400" cy="3636000"/>
          </a:xfrm>
          <a:prstGeom prst="rect">
            <a:avLst/>
          </a:prstGeom>
          <a:ln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/>
        </p:blipFill>
        <p:spPr>
          <a:xfrm>
            <a:off x="3815640" y="2222280"/>
            <a:ext cx="4559400" cy="3636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810000" y="447120"/>
            <a:ext cx="10571760" cy="4498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18640" y="412164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26560" y="412164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18640" y="4121640"/>
            <a:ext cx="1055412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818640" y="4121640"/>
            <a:ext cx="1055412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226560" y="412164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18640" y="412164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3815640" y="2222280"/>
            <a:ext cx="4559400" cy="363600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3815640" y="2222280"/>
            <a:ext cx="4559400" cy="3636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810000" y="447120"/>
            <a:ext cx="10571760" cy="4498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818640" y="412164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363600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26560" y="412164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81864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26560" y="2222280"/>
            <a:ext cx="515016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818640" y="4121640"/>
            <a:ext cx="10554120" cy="1734120"/>
          </a:xfrm>
          <a:prstGeom prst="rect">
            <a:avLst/>
          </a:prstGeom>
        </p:spPr>
        <p:txBody>
          <a:bodyPr lIns="0" rIns="0" tIns="0" bIns="0"/>
          <a:p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12191760" cy="2185560"/>
          </a:xfrm>
          <a:custGeom>
            <a:avLst/>
            <a:gdLst/>
            <a:ahLst/>
            <a:rect l="l" t="t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tile/>
          </a:blipFill>
          <a:ln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810000" y="447120"/>
            <a:ext cx="10571760" cy="97020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Образец заголовка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818640" y="2222280"/>
            <a:ext cx="10554120" cy="3636000"/>
          </a:xfrm>
          <a:prstGeom prst="rect">
            <a:avLst/>
          </a:prstGeom>
        </p:spPr>
        <p:txBody>
          <a:bodyPr anchor="ctr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Для правки структуры щёлкните мышью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Второй уровень структуры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Третий уровень структуры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Четвёртый уровень структуры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Пятый уровень структуры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Шестой уровень структуры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Седьмой уровень структурыОбразец текста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Второй уровень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2" marL="1143000" indent="-22824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Третий уровень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3" marL="1600200" indent="-22824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Четвертый уровень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lvl="4" marL="2057400" indent="-22824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Пятый уровень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9334800" y="6041520"/>
            <a:ext cx="1343520" cy="36468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r>
              <a:rPr b="0" lang="ru-RU" sz="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14.11.24</a:t>
            </a:r>
            <a:endParaRPr b="0" lang="ru-RU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451440" y="6041520"/>
            <a:ext cx="8643960" cy="364680"/>
          </a:xfrm>
          <a:prstGeom prst="rect">
            <a:avLst/>
          </a:prstGeom>
        </p:spPr>
        <p:txBody>
          <a:bodyPr anchor="b"/>
          <a:p>
            <a:endParaRPr b="0" lang="ru-RU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10678320" y="5915880"/>
            <a:ext cx="1061640" cy="490320"/>
          </a:xfrm>
          <a:prstGeom prst="rect">
            <a:avLst/>
          </a:prstGeom>
        </p:spPr>
        <p:txBody>
          <a:bodyPr bIns="10800" anchor="b"/>
          <a:p>
            <a:pPr algn="r">
              <a:lnSpc>
                <a:spcPct val="100000"/>
              </a:lnSpc>
            </a:pPr>
            <a:fld id="{4764E498-148F-4158-9F78-873FC28DD35C}" type="slidenum">
              <a:rPr b="0" lang="ru-RU" sz="2000" spc="-1" strike="noStrike">
                <a:solidFill>
                  <a:srgbClr val="9ecd3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&lt;номер&gt;</a:t>
            </a:fld>
            <a:endParaRPr b="0" lang="ru-RU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0" y="-3240"/>
            <a:ext cx="12191760" cy="5203440"/>
          </a:xfrm>
          <a:custGeom>
            <a:avLst/>
            <a:gdLst/>
            <a:ahLst/>
            <a:rect l="l" t="t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tile/>
          </a:blipFill>
          <a:ln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810000" y="1449000"/>
            <a:ext cx="10571760" cy="297072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Образец заголовка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9334800" y="6041520"/>
            <a:ext cx="1343520" cy="36468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r>
              <a:rPr b="0" lang="ru-RU" sz="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14.11.24</a:t>
            </a:r>
            <a:endParaRPr b="0" lang="ru-RU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451440" y="6041520"/>
            <a:ext cx="8643960" cy="364680"/>
          </a:xfrm>
          <a:prstGeom prst="rect">
            <a:avLst/>
          </a:prstGeom>
        </p:spPr>
        <p:txBody>
          <a:bodyPr anchor="b"/>
          <a:p>
            <a:endParaRPr b="0" lang="ru-RU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10678320" y="5915880"/>
            <a:ext cx="1061640" cy="490320"/>
          </a:xfrm>
          <a:prstGeom prst="rect">
            <a:avLst/>
          </a:prstGeom>
        </p:spPr>
        <p:txBody>
          <a:bodyPr bIns="10800" anchor="b"/>
          <a:p>
            <a:pPr algn="r">
              <a:lnSpc>
                <a:spcPct val="100000"/>
              </a:lnSpc>
            </a:pPr>
            <a:fld id="{11D85FED-D04B-4261-9226-B86A71DC55FB}" type="slidenum">
              <a:rPr b="0" lang="ru-RU" sz="2000" spc="-1" strike="noStrike">
                <a:solidFill>
                  <a:srgbClr val="9ecd33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&lt;номер&gt;</a:t>
            </a:fld>
            <a:endParaRPr b="0" lang="ru-RU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810000" y="447120"/>
            <a:ext cx="10571760" cy="9702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Работа ММС (муниципальной методической службы) в 2023-2024 у.г.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0" name="TextShape 2"/>
          <p:cNvSpPr txBox="1"/>
          <p:nvPr/>
        </p:nvSpPr>
        <p:spPr>
          <a:xfrm>
            <a:off x="818640" y="2222280"/>
            <a:ext cx="10554120" cy="3636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Методическая тема: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Содействие развитию профессиональных компетенций педагогов как фактор достижения современного качества образования в условиях реализации обновлённого ФГОС и профессиональных стандартов.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1"/>
          <p:cNvSpPr txBox="1"/>
          <p:nvPr/>
        </p:nvSpPr>
        <p:spPr>
          <a:xfrm>
            <a:off x="810000" y="447120"/>
            <a:ext cx="10571760" cy="1637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
</a:t>
            </a:r>
            <a:r>
              <a:rPr b="1" lang="en-US" sz="28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Проведенные мероприятия:</a:t>
            </a:r>
            <a:r>
              <a:rPr b="1" lang="en-US" sz="28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
</a:t>
            </a:r>
            <a:r>
              <a:rPr b="1" lang="en-US" sz="28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1. Семинары. Методический ринг. Дискуссия. Лекторий. Профессиональная выставка. Мастер-классы и т.д. </a:t>
            </a:r>
            <a:r>
              <a:rPr b="1" lang="en-US" sz="40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
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690840" y="2606400"/>
            <a:ext cx="10995120" cy="3636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" charset="2"/>
              <a:buChar char="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Работа с ИОМ учителей с низкими образовательными результатами СОШ с.Адыр-Кежиг.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" charset="2"/>
              <a:buChar char="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Методическое сопровождение и подготовки проведения школьного этапа НПК «Шаг в будущее»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" charset="2"/>
              <a:buChar char="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Методическое сопровождение участников конкурсов профессионального мастерства: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«Лучший учитель родного языка и литературы»  -  Мырлаа Ш. А. - 1 место в МЭ, номинант РЭ.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«Лучший педагог-мужчина – лидер и наставник» - Серен О.Э. – 1 место в МЭ, участник РЭ.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810000" y="447120"/>
            <a:ext cx="10571760" cy="9702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2. Научно-практическая конференция. Конкурсы, форумы и т.д.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654120" y="2446920"/>
            <a:ext cx="8105400" cy="3636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" charset="2"/>
              <a:buChar char="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Участие в работе жюри и организации  конкурсов профмастерства школьного этапа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" charset="2"/>
              <a:buChar char="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Участие в работе жюри конкурсов профмастерства муниципального этапа с 14 по 16 февраля 2024г.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" charset="2"/>
              <a:buChar char="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Организация участия учителей предметников  в метапредметной Олимпиаде учителей «Команда большой страны».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85" name="Рисунок 3" descr=""/>
          <p:cNvPicPr/>
          <p:nvPr/>
        </p:nvPicPr>
        <p:blipFill>
          <a:blip r:embed="rId1"/>
          <a:stretch/>
        </p:blipFill>
        <p:spPr>
          <a:xfrm>
            <a:off x="8842680" y="2222280"/>
            <a:ext cx="2891880" cy="386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810000" y="447120"/>
            <a:ext cx="10571760" cy="9702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3. Распространению педагогического опыта: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289800" y="2340720"/>
            <a:ext cx="5417280" cy="39931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Выступление с докладом в региональной НПК «Сатовские чтения», октябрь 2023г.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Выступление с докладом в региональной НПК «С.Б. Пюрбю болгаш уран-чечен очулга» в рамках Форума «Тувинский язык – достояние народа»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Участие в МЭ конкурса «Лучший наставник», февраль, 2024г.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Участие в конкурсе методических разработок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Выступление с докладом в НПК ТувГУ, апрель 2024г.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pic>
        <p:nvPicPr>
          <p:cNvPr id="88" name="Рисунок 3" descr=""/>
          <p:cNvPicPr/>
          <p:nvPr/>
        </p:nvPicPr>
        <p:blipFill>
          <a:blip r:embed="rId1"/>
          <a:stretch/>
        </p:blipFill>
        <p:spPr>
          <a:xfrm>
            <a:off x="8569080" y="847440"/>
            <a:ext cx="3424320" cy="241920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4" descr=""/>
          <p:cNvPicPr/>
          <p:nvPr/>
        </p:nvPicPr>
        <p:blipFill>
          <a:blip r:embed="rId2"/>
          <a:stretch/>
        </p:blipFill>
        <p:spPr>
          <a:xfrm>
            <a:off x="5784480" y="932400"/>
            <a:ext cx="2706840" cy="3112200"/>
          </a:xfrm>
          <a:prstGeom prst="rect">
            <a:avLst/>
          </a:prstGeom>
          <a:ln>
            <a:noFill/>
          </a:ln>
        </p:spPr>
      </p:pic>
      <p:pic>
        <p:nvPicPr>
          <p:cNvPr id="90" name="Рисунок 5" descr=""/>
          <p:cNvPicPr/>
          <p:nvPr/>
        </p:nvPicPr>
        <p:blipFill>
          <a:blip r:embed="rId3"/>
          <a:stretch/>
        </p:blipFill>
        <p:spPr>
          <a:xfrm>
            <a:off x="8845200" y="2726640"/>
            <a:ext cx="2889720" cy="1757520"/>
          </a:xfrm>
          <a:prstGeom prst="rect">
            <a:avLst/>
          </a:prstGeom>
          <a:ln>
            <a:noFill/>
          </a:ln>
        </p:spPr>
      </p:pic>
      <p:pic>
        <p:nvPicPr>
          <p:cNvPr id="91" name="Рисунок 6" descr=""/>
          <p:cNvPicPr/>
          <p:nvPr/>
        </p:nvPicPr>
        <p:blipFill>
          <a:blip r:embed=""/>
          <a:stretch/>
        </p:blipFill>
        <p:spPr>
          <a:xfrm>
            <a:off x="9397440" y="4044960"/>
            <a:ext cx="1983960" cy="264564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7" descr=""/>
          <p:cNvPicPr/>
          <p:nvPr/>
        </p:nvPicPr>
        <p:blipFill>
          <a:blip r:embed="rId4"/>
          <a:stretch/>
        </p:blipFill>
        <p:spPr>
          <a:xfrm>
            <a:off x="5784480" y="3868200"/>
            <a:ext cx="3413520" cy="2559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Объект 3" descr=""/>
          <p:cNvPicPr/>
          <p:nvPr/>
        </p:nvPicPr>
        <p:blipFill>
          <a:blip r:embed="rId1"/>
          <a:stretch/>
        </p:blipFill>
        <p:spPr>
          <a:xfrm>
            <a:off x="4826520" y="531720"/>
            <a:ext cx="6008760" cy="4177080"/>
          </a:xfrm>
          <a:prstGeom prst="rect">
            <a:avLst/>
          </a:prstGeom>
          <a:ln>
            <a:noFill/>
          </a:ln>
        </p:spPr>
      </p:pic>
      <p:pic>
        <p:nvPicPr>
          <p:cNvPr id="94" name="Рисунок 4" descr=""/>
          <p:cNvPicPr/>
          <p:nvPr/>
        </p:nvPicPr>
        <p:blipFill>
          <a:blip r:embed="rId2"/>
          <a:stretch/>
        </p:blipFill>
        <p:spPr>
          <a:xfrm>
            <a:off x="9089280" y="2843640"/>
            <a:ext cx="2955600" cy="3904200"/>
          </a:xfrm>
          <a:prstGeom prst="rect">
            <a:avLst/>
          </a:prstGeom>
          <a:ln>
            <a:noFill/>
          </a:ln>
        </p:spPr>
      </p:pic>
      <p:pic>
        <p:nvPicPr>
          <p:cNvPr id="95" name="Рисунок 5" descr=""/>
          <p:cNvPicPr/>
          <p:nvPr/>
        </p:nvPicPr>
        <p:blipFill>
          <a:blip r:embed="rId3"/>
          <a:stretch/>
        </p:blipFill>
        <p:spPr>
          <a:xfrm>
            <a:off x="182880" y="1911240"/>
            <a:ext cx="5693400" cy="4269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810000" y="447120"/>
            <a:ext cx="10571760" cy="97020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Проведение предметных недель: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  <p:sp>
        <p:nvSpPr>
          <p:cNvPr id="97" name="TextShape 2"/>
          <p:cNvSpPr txBox="1"/>
          <p:nvPr/>
        </p:nvSpPr>
        <p:spPr>
          <a:xfrm>
            <a:off x="818640" y="2222280"/>
            <a:ext cx="10554120" cy="3636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Всего: 20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Проведены: 11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343080" indent="-342720">
              <a:lnSpc>
                <a:spcPct val="100000"/>
              </a:lnSpc>
              <a:buClr>
                <a:srgbClr val="9ecd33"/>
              </a:buClr>
              <a:buFont typeface="Wingdings 2" charset="2"/>
              <a:buChar char=""/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Не проведены: 9 (астрономия, русский язык и литература, обществознание, ОБЖ, ИЗО, музыка, химия, физическая культура, технология)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117</TotalTime>
  <Application>Presentation_Editor/1.5.1.9$Windows_x86 LibreOffice_project/50$Build-9</Application>
  <Words>466</Words>
  <Paragraphs>53</Paragraphs>
  <Company>SPecialiST RePack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2024-05-29T10:46:00Z</dcterms:created>
  <dc:creator>1</dc:creator>
  <dc:description/>
  <dc:language>ru-RU</dc:language>
  <cp:lastModifiedBy/>
  <dcterms:modified xsi:type="dcterms:W3CDTF">2024-11-14T13:20:56Z</dcterms:modified>
  <cp:revision>12</cp:revision>
  <dc:subject/>
  <dc:title>Работа ММС (муниципальной методической службы) в 2023-2024 у.г.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10</vt:i4>
  </property>
</Properties>
</file>